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0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F2D"/>
    <a:srgbClr val="5DD363"/>
    <a:srgbClr val="716BC5"/>
    <a:srgbClr val="988EA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11EF-C61B-4F6E-ADCA-55E65C4263CF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0E59-A02F-4423-9AFE-EAED7E4E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0E59-A02F-4423-9AFE-EAED7E4E41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0E59-A02F-4423-9AFE-EAED7E4E41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0E59-A02F-4423-9AFE-EAED7E4E41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10200" y="5985412"/>
            <a:ext cx="2743200" cy="365125"/>
          </a:xfrm>
        </p:spPr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036" y="6356350"/>
            <a:ext cx="1256763" cy="365125"/>
          </a:xfrm>
        </p:spPr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43930" y="6356350"/>
            <a:ext cx="1109870" cy="365125"/>
          </a:xfrm>
        </p:spPr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47" y="141668"/>
            <a:ext cx="131197" cy="6579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0802" y="141668"/>
            <a:ext cx="131197" cy="6579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7" y="141668"/>
            <a:ext cx="131197" cy="6579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038044" y="-6025169"/>
            <a:ext cx="141666" cy="12192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035636" y="691167"/>
            <a:ext cx="141666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1B97-7616-410F-8524-8A825AD3254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9FFC-A4EB-465B-B329-E7D6D0EC5F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 userDrawn="1"/>
        </p:nvSpPr>
        <p:spPr>
          <a:xfrm>
            <a:off x="10217426" y="6189842"/>
            <a:ext cx="1470991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Nexi</a:t>
            </a:r>
            <a:r>
              <a:rPr lang="en-US" baseline="0" dirty="0" smtClean="0">
                <a:solidFill>
                  <a:schemeClr val="bg1"/>
                </a:solidFill>
              </a:rPr>
              <a:t> Slide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f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if_ECFsLQ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4049" y="845126"/>
            <a:ext cx="480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1518" y="2092035"/>
            <a:ext cx="5050959" cy="2951018"/>
            <a:chOff x="3560618" y="2230582"/>
            <a:chExt cx="5050959" cy="2951018"/>
          </a:xfrm>
        </p:grpSpPr>
        <p:sp>
          <p:nvSpPr>
            <p:cNvPr id="2" name="Rectangle 1"/>
            <p:cNvSpPr/>
            <p:nvPr/>
          </p:nvSpPr>
          <p:spPr>
            <a:xfrm>
              <a:off x="3560618" y="2230582"/>
              <a:ext cx="5050959" cy="29510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929242" y="2576945"/>
              <a:ext cx="2313709" cy="22582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5320144" y="2438398"/>
            <a:ext cx="2313709" cy="2258291"/>
          </a:xfrm>
          <a:prstGeom prst="ellipse">
            <a:avLst/>
          </a:prstGeom>
          <a:solidFill>
            <a:srgbClr val="EF3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2413" y="5582076"/>
            <a:ext cx="289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63" y="1510146"/>
            <a:ext cx="21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0836" y="4502727"/>
            <a:ext cx="47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রংধেনু বা প্রশমন বিক্রিয়া কী লিখ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44" y="1436984"/>
            <a:ext cx="4141059" cy="3649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16" y="1327124"/>
            <a:ext cx="4457413" cy="375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10" y="1351502"/>
            <a:ext cx="4212224" cy="3820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20116" y="216053"/>
            <a:ext cx="919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দৈনিন্দন জীবনে কী কী কাজে ক্ষার ব্যবহৃত হয়?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9887" y="6119528"/>
            <a:ext cx="2286000" cy="4572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করুন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6965" y="1743075"/>
            <a:ext cx="3841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হূল ফোটালে এবং কীট পতঙ্গ কামড় দিলে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8351" y="3261667"/>
                <a:ext cx="44988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ক্যাশিয়াম অক্সাইড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(চুন) </a:t>
                </a:r>
                <a:endParaRPr lang="bn-IN" sz="320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ক্যালামিন বা জিংক কার্বনেট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𝑍𝑛𝐶𝑂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 করা হয়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351" y="3261667"/>
                <a:ext cx="4498811" cy="1569660"/>
              </a:xfrm>
              <a:prstGeom prst="rect">
                <a:avLst/>
              </a:prstGeom>
              <a:blipFill>
                <a:blip r:embed="rId6"/>
                <a:stretch>
                  <a:fillRect l="-3523" t="-6977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16965" y="1987278"/>
            <a:ext cx="344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পরিস্কারক হিসেবে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5887" y="2623938"/>
                <a:ext cx="57854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সাবান- সোডিয়াম স্টিয়ারেট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35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</a:t>
                </a:r>
                <a:endParaRPr lang="bn-IN" sz="240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ডিটারজেন –সোডিয়াম নরাইল সালফেট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</m:sub>
                    </m:sSub>
                    <m:sSub>
                      <m:sSub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 ,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 কার্বোনেট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সোডিয়াম হাইড্রোক্সাইড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অ্যাামোনিয়াম হাইড্রোক্সাইড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OH, 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টয়লেট ক্লিনার –সোডিয়াম হাইপোক্লোরাইট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NaOCl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887" y="2623938"/>
                <a:ext cx="5785443" cy="3416320"/>
              </a:xfrm>
              <a:prstGeom prst="rect">
                <a:avLst/>
              </a:prstGeom>
              <a:blipFill>
                <a:blip r:embed="rId7"/>
                <a:stretch>
                  <a:fillRect l="-2740" t="-2317" r="-1264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48607" y="2039163"/>
            <a:ext cx="337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উর্বরতা বৃদ্ধির জন্য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68482" y="3926277"/>
                <a:ext cx="534297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চুন -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CaO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মিল্ক অব লাইম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চুনাপাথর-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482" y="3926277"/>
                <a:ext cx="5342970" cy="1077218"/>
              </a:xfrm>
              <a:prstGeom prst="rect">
                <a:avLst/>
              </a:prstGeom>
              <a:blipFill>
                <a:blip r:embed="rId8"/>
                <a:stretch>
                  <a:fillRect l="-457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6810" r="-10462"/>
          <a:stretch/>
        </p:blipFill>
        <p:spPr>
          <a:xfrm>
            <a:off x="1080906" y="2583336"/>
            <a:ext cx="2659207" cy="1776723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3"/>
          <a:stretch/>
        </p:blipFill>
        <p:spPr>
          <a:xfrm>
            <a:off x="1080906" y="788048"/>
            <a:ext cx="2576331" cy="167640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24303"/>
          <a:stretch/>
        </p:blipFill>
        <p:spPr>
          <a:xfrm>
            <a:off x="1608957" y="4633206"/>
            <a:ext cx="1269757" cy="1761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0364" y="1206080"/>
                <a:ext cx="6719454" cy="9541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বাসাবাড়িতে  হাড়িপাতিল পরিস্কারক হিসেবে ভীম</a:t>
                </a:r>
              </a:p>
              <a:p>
                <a:pPr algn="ctr"/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 ক্লিনার হিসেবে অ্যাামোনিয়াম হাইড্রোক্সাইড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364" y="1206080"/>
                <a:ext cx="6719454" cy="954107"/>
              </a:xfrm>
              <a:prstGeom prst="rect">
                <a:avLst/>
              </a:prstGeom>
              <a:blipFill>
                <a:blip r:embed="rId5"/>
                <a:stretch>
                  <a:fillRect l="-903" t="-4321" r="-5957" b="-16049"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0364" y="3025011"/>
                <a:ext cx="6303818" cy="954107"/>
              </a:xfrm>
              <a:prstGeom prst="rect">
                <a:avLst/>
              </a:prstGeom>
              <a:solidFill>
                <a:srgbClr val="CC9900"/>
              </a:solidFill>
              <a:ln w="53975">
                <a:solidFill>
                  <a:srgbClr val="00B05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দাঁত পরিস্কারক হিসেবে টুথপেস্ট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টুথ পাউডার </a:t>
                </a:r>
                <a:endPara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ফ্লুরাইড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ট্রাইক্লোসান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𝐹𝑁𝑎𝑂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bn-IN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364" y="3025011"/>
                <a:ext cx="6303818" cy="954107"/>
              </a:xfrm>
              <a:prstGeom prst="rect">
                <a:avLst/>
              </a:prstGeom>
              <a:blipFill>
                <a:blip r:embed="rId6"/>
                <a:stretch>
                  <a:fillRect t="-3012" b="-13855"/>
                </a:stretch>
              </a:blipFill>
              <a:ln w="539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0364" y="5127110"/>
                <a:ext cx="6954981" cy="9541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0" cmpd="dbl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গ্যাস্ট্রিক, পেটব্যাথা, বমি, বদহজম  নিরাময়েরব্জন্য ব্যবহৃত হয়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𝐴𝑙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𝑁𝑎𝐻𝐶𝑂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364" y="5127110"/>
                <a:ext cx="6954981" cy="954107"/>
              </a:xfrm>
              <a:prstGeom prst="rect">
                <a:avLst/>
              </a:prstGeom>
              <a:blipFill>
                <a:blip r:embed="rId7"/>
                <a:stretch>
                  <a:fillRect l="-259" t="-578" r="-2593" b="-11561"/>
                </a:stretch>
              </a:blipFill>
              <a:ln w="95250" cmpd="dbl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3739840" y="1455461"/>
            <a:ext cx="872836" cy="45534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59549" y="3294245"/>
            <a:ext cx="1053127" cy="4156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69673" y="5403273"/>
            <a:ext cx="1149927" cy="40178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9781" y="821974"/>
            <a:ext cx="229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872" y="5403124"/>
            <a:ext cx="637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রক্ষায় ব্যবহৃত ক্ষারগুলির তালিকা তৈরি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1051660"/>
                  </p:ext>
                </p:extLst>
              </p:nvPr>
            </p:nvGraphicFramePr>
            <p:xfrm>
              <a:off x="7435272" y="2299857"/>
              <a:ext cx="4022438" cy="27333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1219">
                      <a:extLst>
                        <a:ext uri="{9D8B030D-6E8A-4147-A177-3AD203B41FA5}">
                          <a16:colId xmlns:a16="http://schemas.microsoft.com/office/drawing/2014/main" val="2576471391"/>
                        </a:ext>
                      </a:extLst>
                    </a:gridCol>
                    <a:gridCol w="2011219">
                      <a:extLst>
                        <a:ext uri="{9D8B030D-6E8A-4147-A177-3AD203B41FA5}">
                          <a16:colId xmlns:a16="http://schemas.microsoft.com/office/drawing/2014/main" val="724936276"/>
                        </a:ext>
                      </a:extLst>
                    </a:gridCol>
                  </a:tblGrid>
                  <a:tr h="520800">
                    <a:tc>
                      <a:txBody>
                        <a:bodyPr/>
                        <a:lstStyle/>
                        <a:p>
                          <a:r>
                            <a:rPr lang="bn-IN" sz="2800" b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ক্ষারের নাম 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800" b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r>
                            <a:rPr lang="bn-IN" sz="2800" b="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989397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ক্যালামিন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𝑍𝑛𝐶𝑂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8032449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মিল্ক অব লাইম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797262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পাথর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চুন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𝐶𝑎𝐶𝑂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404240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খাবার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সোডা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𝑁𝑎𝐻𝐶𝑂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534740"/>
                      </a:ext>
                    </a:extLst>
                  </a:tr>
                  <a:tr h="374463">
                    <a:tc>
                      <a:txBody>
                        <a:bodyPr/>
                        <a:lstStyle/>
                        <a:p>
                          <a:r>
                            <a:rPr lang="bn-IN" dirty="0" smtClean="0">
                              <a:solidFill>
                                <a:schemeClr val="bg1"/>
                              </a:solidFill>
                            </a:rPr>
                            <a:t>এন্টাসিড টাবলেট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𝑀𝑔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𝐴𝑙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𝑂𝐻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427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1051660"/>
                  </p:ext>
                </p:extLst>
              </p:nvPr>
            </p:nvGraphicFramePr>
            <p:xfrm>
              <a:off x="7435272" y="2299857"/>
              <a:ext cx="4022438" cy="27333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1219">
                      <a:extLst>
                        <a:ext uri="{9D8B030D-6E8A-4147-A177-3AD203B41FA5}">
                          <a16:colId xmlns:a16="http://schemas.microsoft.com/office/drawing/2014/main" val="2576471391"/>
                        </a:ext>
                      </a:extLst>
                    </a:gridCol>
                    <a:gridCol w="2011219">
                      <a:extLst>
                        <a:ext uri="{9D8B030D-6E8A-4147-A177-3AD203B41FA5}">
                          <a16:colId xmlns:a16="http://schemas.microsoft.com/office/drawing/2014/main" val="724936276"/>
                        </a:ext>
                      </a:extLst>
                    </a:gridCol>
                  </a:tblGrid>
                  <a:tr h="520800">
                    <a:tc>
                      <a:txBody>
                        <a:bodyPr/>
                        <a:lstStyle/>
                        <a:p>
                          <a:r>
                            <a:rPr lang="bn-IN" sz="2800" b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ক্ষারের নাম 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IN" sz="2800" b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সংকেত</a:t>
                          </a:r>
                          <a:r>
                            <a:rPr lang="bn-IN" sz="2800" b="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989397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ক্যালামিন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06" t="-126667" r="-606" b="-4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8032449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মিল্ক অব লাইম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06" t="-223684" r="-606" b="-29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797262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পাথর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চুন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06" t="-328000" r="-60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1404240"/>
                      </a:ext>
                    </a:extLst>
                  </a:tr>
                  <a:tr h="459529">
                    <a:tc>
                      <a:txBody>
                        <a:bodyPr/>
                        <a:lstStyle/>
                        <a:p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খাবার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সোডা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06" t="-428000" r="-60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534740"/>
                      </a:ext>
                    </a:extLst>
                  </a:tr>
                  <a:tr h="374463">
                    <a:tc>
                      <a:txBody>
                        <a:bodyPr/>
                        <a:lstStyle/>
                        <a:p>
                          <a:r>
                            <a:rPr lang="bn-IN" dirty="0" smtClean="0">
                              <a:solidFill>
                                <a:schemeClr val="bg1"/>
                              </a:solidFill>
                            </a:rPr>
                            <a:t>এন্টাসিড টাবলেট 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16BC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606" t="-638710" r="-606" b="-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4278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991599" y="821974"/>
            <a:ext cx="2119746" cy="523220"/>
          </a:xfrm>
          <a:prstGeom prst="rect">
            <a:avLst/>
          </a:prstGeom>
          <a:solidFill>
            <a:srgbClr val="5DD363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9"/>
          <a:stretch/>
        </p:blipFill>
        <p:spPr>
          <a:xfrm>
            <a:off x="1693144" y="2039286"/>
            <a:ext cx="3435247" cy="2956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98" y="2039286"/>
            <a:ext cx="3543545" cy="2956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48422" y="540327"/>
            <a:ext cx="407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লক্ষ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292" y="5297553"/>
            <a:ext cx="246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লবণ-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4033" y="5990458"/>
            <a:ext cx="258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 – সমুদ্র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3322" y="5289032"/>
            <a:ext cx="16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টেস্টিং লবণ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3321" y="5940373"/>
            <a:ext cx="232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গ্লুটামেট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871" r="19886"/>
          <a:stretch/>
        </p:blipFill>
        <p:spPr>
          <a:xfrm>
            <a:off x="725220" y="2476032"/>
            <a:ext cx="2979201" cy="2745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38481" y="1209638"/>
            <a:ext cx="212442" cy="2234403"/>
          </a:xfrm>
          <a:prstGeom prst="rect">
            <a:avLst/>
          </a:prstGeom>
          <a:solidFill>
            <a:srgbClr val="716BC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3497" y="1274542"/>
            <a:ext cx="212442" cy="2234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871" r="19886"/>
          <a:stretch/>
        </p:blipFill>
        <p:spPr>
          <a:xfrm>
            <a:off x="4557183" y="2436310"/>
            <a:ext cx="2979201" cy="2745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871" r="19886"/>
          <a:stretch/>
        </p:blipFill>
        <p:spPr>
          <a:xfrm>
            <a:off x="8389794" y="2540612"/>
            <a:ext cx="2979201" cy="27457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45472" y="1547746"/>
            <a:ext cx="365328" cy="18565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873181" y="3404318"/>
            <a:ext cx="393037" cy="16553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39408" y="140815"/>
            <a:ext cx="698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দ্বারা কী নির্দেশ করা হয়েছে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1061" y="6060396"/>
            <a:ext cx="50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লবণের বৈশিষ্ট্য নির্দেশ করা হয়েছে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5697" y="5421144"/>
            <a:ext cx="17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 লবণ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1068" y="5466634"/>
            <a:ext cx="155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অম্লীয় লবণ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6477" y="5466634"/>
            <a:ext cx="178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 লবণ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9883" y="1248566"/>
            <a:ext cx="270627" cy="2234403"/>
          </a:xfrm>
          <a:prstGeom prst="rect">
            <a:avLst/>
          </a:prstGeom>
          <a:solidFill>
            <a:srgbClr val="716BC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130" y="3832194"/>
            <a:ext cx="317381" cy="1227461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0105 0.220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105 0.20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0143 0.2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00403 0.238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8" grpId="0"/>
      <p:bldP spid="19" grpId="0"/>
      <p:bldP spid="20" grpId="0"/>
      <p:bldP spid="21" grpId="0"/>
      <p:bldP spid="24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31" y="1910881"/>
            <a:ext cx="3442796" cy="2586038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1910881"/>
            <a:ext cx="3420774" cy="2586038"/>
          </a:xfrm>
          <a:prstGeom prst="rect">
            <a:avLst/>
          </a:prstGeom>
          <a:ln w="57150">
            <a:solidFill>
              <a:srgbClr val="988EA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83529" y="581891"/>
            <a:ext cx="497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কাজে লবণ ব্যবহৃত হয়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130" y="4811550"/>
            <a:ext cx="314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সুস্বাদু করার 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312" y="5710957"/>
            <a:ext cx="432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 , টেস্টিং সল্ট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229" y="4602849"/>
            <a:ext cx="367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 রং ও পরিস্কারক কাজে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9585" y="5293555"/>
            <a:ext cx="402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তুতে, মারকিউরিক সালফেট , সোডিয়াম কার্বনেট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998680"/>
            <a:ext cx="3419907" cy="2966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3" y="2057148"/>
            <a:ext cx="3263772" cy="2908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43" y="1998681"/>
            <a:ext cx="3267854" cy="2966935"/>
          </a:xfrm>
          <a:prstGeom prst="roundRect">
            <a:avLst>
              <a:gd name="adj" fmla="val 16667"/>
            </a:avLst>
          </a:prstGeom>
          <a:ln w="76200">
            <a:solidFill>
              <a:schemeClr val="bg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97383" y="568036"/>
            <a:ext cx="51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কাজে লবণ ব্যবহৃত হয়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607" y="5258004"/>
            <a:ext cx="185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 শিল্পে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496" y="5258004"/>
            <a:ext cx="141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 শিল্পে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9091" y="5252722"/>
            <a:ext cx="286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শিল্পে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65" y="55367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874" y="3538337"/>
            <a:ext cx="771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 দ্রবণীয় ও প্রভাবক হিসেবে ব্যবহৃত তালিকা তৈরি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417756"/>
                  </p:ext>
                </p:extLst>
              </p:nvPr>
            </p:nvGraphicFramePr>
            <p:xfrm>
              <a:off x="2743198" y="4705003"/>
              <a:ext cx="7176657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8749">
                      <a:extLst>
                        <a:ext uri="{9D8B030D-6E8A-4147-A177-3AD203B41FA5}">
                          <a16:colId xmlns:a16="http://schemas.microsoft.com/office/drawing/2014/main" val="2273659867"/>
                        </a:ext>
                      </a:extLst>
                    </a:gridCol>
                    <a:gridCol w="3847908">
                      <a:extLst>
                        <a:ext uri="{9D8B030D-6E8A-4147-A177-3AD203B41FA5}">
                          <a16:colId xmlns:a16="http://schemas.microsoft.com/office/drawing/2014/main" val="2602447035"/>
                        </a:ext>
                      </a:extLst>
                    </a:gridCol>
                  </a:tblGrid>
                  <a:tr h="512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8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এসিডে দ্রবণীয়</a:t>
                          </a:r>
                          <a:r>
                            <a:rPr lang="bn-IN" sz="28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লবণ 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প্রভাবক হিসেবে লবণ </a:t>
                          </a:r>
                          <a:endParaRPr lang="en-US" sz="2800" dirty="0" smtClean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467027"/>
                      </a:ext>
                    </a:extLst>
                  </a:tr>
                  <a:tr h="390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ক্যালশিয়াম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কার্বনেট 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𝐶𝑎𝐶𝑂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কপার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সালফেট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𝐶𝑢𝑆𝑜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5334431"/>
                      </a:ext>
                    </a:extLst>
                  </a:tr>
                  <a:tr h="390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সিলফার সালফেট  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𝑆𝑜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মারকিউরিক সালফেট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𝐻𝑔𝑆𝑜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447933"/>
                      </a:ext>
                    </a:extLst>
                  </a:tr>
                  <a:tr h="390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সিলভার ক্লোরাইড 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AgCl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সিলভার সালফেট</a:t>
                          </a:r>
                          <a:r>
                            <a:rPr lang="bn-IN" sz="24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bn-IN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𝐴𝑔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bn-IN" sz="240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𝑆𝑜</m:t>
                                  </m:r>
                                </m:e>
                                <m:sub>
                                  <m:r>
                                    <a:rPr lang="en-US" sz="2400" b="0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4 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403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417756"/>
                  </p:ext>
                </p:extLst>
              </p:nvPr>
            </p:nvGraphicFramePr>
            <p:xfrm>
              <a:off x="2743198" y="4705003"/>
              <a:ext cx="7176657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8749">
                      <a:extLst>
                        <a:ext uri="{9D8B030D-6E8A-4147-A177-3AD203B41FA5}">
                          <a16:colId xmlns:a16="http://schemas.microsoft.com/office/drawing/2014/main" val="2273659867"/>
                        </a:ext>
                      </a:extLst>
                    </a:gridCol>
                    <a:gridCol w="3847908">
                      <a:extLst>
                        <a:ext uri="{9D8B030D-6E8A-4147-A177-3AD203B41FA5}">
                          <a16:colId xmlns:a16="http://schemas.microsoft.com/office/drawing/2014/main" val="260244703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8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এসিডে দ্রবণীয়</a:t>
                          </a:r>
                          <a:r>
                            <a:rPr lang="bn-IN" sz="28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লবণ 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2800" baseline="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প্রভাবক হিসেবে লবণ </a:t>
                          </a:r>
                          <a:endParaRPr lang="en-US" sz="2800" dirty="0" smtClean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4670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23684" r="-116271" b="-2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709" t="-123684" r="-633" b="-2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53344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3" t="-226667" r="-116271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709" t="-226667" r="-633" b="-1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44793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সিলভার ক্লোরাইড </a:t>
                          </a:r>
                          <a:r>
                            <a:rPr lang="en-US" sz="24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</a:t>
                          </a:r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AgCl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rgbClr val="5DD36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709" t="-326667" r="-633" b="-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4037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71945" y="5640656"/>
            <a:ext cx="1870364" cy="954107"/>
          </a:xfrm>
          <a:prstGeom prst="rect">
            <a:avLst/>
          </a:prstGeom>
          <a:solidFill>
            <a:srgbClr val="716BC5"/>
          </a:solidFill>
          <a:ln>
            <a:solidFill>
              <a:srgbClr val="5DD36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প্রভাবকের নাম গুলি জেনে নেই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0146" y="678873"/>
            <a:ext cx="156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273" y="1662545"/>
            <a:ext cx="475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টুথপেস্টের কাজ হচ্ছে .........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273" y="2307663"/>
            <a:ext cx="394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 ক্ষার তৈরি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7346" y="2307663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মুখে এসিড তৈরি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73" y="279284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ক্ষার  প্রশমিত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090" y="2811530"/>
            <a:ext cx="30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এসিড প্রশমিত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273" y="3491345"/>
            <a:ext cx="475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সেভিং ক্রীম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3273" y="4136463"/>
            <a:ext cx="497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পটাশিয়াম হাইড্রোক্সাইড ও চর্বির মিশ্রন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5709" y="4132089"/>
            <a:ext cx="497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সোডিয়াম হাইড্রোক্সাইড ও চর্বির মিশ্রন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3273" y="4805463"/>
            <a:ext cx="519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ক্যালশিয়াম হাইড্রোক্সাইড ও চর্বির মিশ্রন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5709" y="4805463"/>
            <a:ext cx="52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 ম্যাগ্নেশিয়াম হাইড্রোক্সাইড ও চর্বির মিশ্রন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92090" y="2907782"/>
            <a:ext cx="355529" cy="318654"/>
          </a:xfrm>
          <a:prstGeom prst="ellipse">
            <a:avLst/>
          </a:prstGeom>
          <a:noFill/>
          <a:ln w="793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97574" y="4241722"/>
            <a:ext cx="355529" cy="318654"/>
          </a:xfrm>
          <a:prstGeom prst="ellipse">
            <a:avLst/>
          </a:prstGeom>
          <a:noFill/>
          <a:ln w="793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92090" y="6126022"/>
            <a:ext cx="2230583" cy="523220"/>
          </a:xfrm>
          <a:prstGeom prst="rect">
            <a:avLst/>
          </a:prstGeom>
          <a:solidFill>
            <a:srgbClr val="002060"/>
          </a:solidFill>
          <a:ln w="130175" cmpd="dbl">
            <a:solidFill>
              <a:srgbClr val="716BC5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নেই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/>
        </p:blipFill>
        <p:spPr>
          <a:xfrm>
            <a:off x="1725176" y="1150014"/>
            <a:ext cx="1696895" cy="1873134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/>
        </p:blipFill>
        <p:spPr>
          <a:xfrm>
            <a:off x="8409714" y="1150014"/>
            <a:ext cx="2388294" cy="2150052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6802" y="2448179"/>
            <a:ext cx="177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7" y="3713017"/>
            <a:ext cx="450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জুবাইদুর রহমান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এইচ,জি,বি,এল,রৌহা উচ্চ বিদ্যালয়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রায়গঞ্জ, সিরাজগঞ্জ। 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zubaidurrahman1@gmail.com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199" y="3466796"/>
            <a:ext cx="3203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বিষয়ঃ বিজ্ঞান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অধ্যায়ঃ সপ্তম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ও 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তারিখঃ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965" y="6267562"/>
            <a:ext cx="247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/>
              <a:t>ফোনঃ </a:t>
            </a:r>
            <a:r>
              <a:rPr lang="en-US" sz="2000" b="1" dirty="0" smtClean="0"/>
              <a:t>01716866113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68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146" y="692727"/>
            <a:ext cx="781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পাঊরুটি ও কেক তৈরি করতে নিচের কোনটি ব্যবহৃত হয়।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147" y="1337845"/>
            <a:ext cx="295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সোডিয়াম কার্বনেট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4220" y="1337845"/>
            <a:ext cx="423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সোডিয়াম হাইড্রোজেন কার্বনেট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146" y="1823028"/>
            <a:ext cx="32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ক্যালশিয়াম কার্বনেট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963" y="1841712"/>
            <a:ext cx="438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ক্যালশিয়াম হাইড্রোজেন কার্বনেট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06726" y="1428779"/>
            <a:ext cx="355529" cy="318654"/>
          </a:xfrm>
          <a:prstGeom prst="ellipse">
            <a:avLst/>
          </a:prstGeom>
          <a:noFill/>
          <a:ln w="793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0146" y="2539043"/>
            <a:ext cx="781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খাবারের স্বাদ বৃদ্ধির জন্য নিচের কোনটি ব্যবহার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146" y="3184161"/>
            <a:ext cx="394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 সোডিয়াম গ্লুটামেট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4219" y="3184161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 সোডিয়াম স্টিয়ারেট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0146" y="366934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খাবার সোডা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8963" y="3688028"/>
            <a:ext cx="30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ভিনেগার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38745" y="3271663"/>
            <a:ext cx="355529" cy="318654"/>
          </a:xfrm>
          <a:prstGeom prst="ellipse">
            <a:avLst/>
          </a:prstGeom>
          <a:noFill/>
          <a:ln w="793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07909" y="4385359"/>
            <a:ext cx="70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নিচের কোনটি প্রভাবক হিসেবে কাজ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7909" y="5030477"/>
            <a:ext cx="308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সোডিয়াম সালফেট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1982" y="5030477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ক্যালশিয়াম সালফেট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7909" y="551566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গ)সিলভার সালফেট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726" y="5534344"/>
            <a:ext cx="307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মারকিউরিক সালফেট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06726" y="5630596"/>
            <a:ext cx="355529" cy="318654"/>
          </a:xfrm>
          <a:prstGeom prst="ellipse">
            <a:avLst/>
          </a:prstGeom>
          <a:noFill/>
          <a:ln w="793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73235" y="6211927"/>
            <a:ext cx="2493818" cy="461665"/>
          </a:xfrm>
          <a:prstGeom prst="rect">
            <a:avLst/>
          </a:prstGeom>
          <a:solidFill>
            <a:srgbClr val="7030A0"/>
          </a:solidFill>
          <a:ln w="139700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 জেনে নেই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709" y="116378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838" y="4378037"/>
            <a:ext cx="691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দৈনিন্দন জীবনে ব্যবহৃত ক্ষারীয় ও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অম্লীয় লবণের তালিকা তৈরি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183" y="567394"/>
            <a:ext cx="3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4693" y="5025044"/>
            <a:ext cx="320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224655" y="6137564"/>
            <a:ext cx="1482436" cy="7204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Home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49119" y="1709289"/>
            <a:ext cx="4883727" cy="2881746"/>
            <a:chOff x="3640064" y="1709289"/>
            <a:chExt cx="4883727" cy="2881746"/>
          </a:xfrm>
        </p:grpSpPr>
        <p:sp>
          <p:nvSpPr>
            <p:cNvPr id="6" name="Wave 5"/>
            <p:cNvSpPr/>
            <p:nvPr/>
          </p:nvSpPr>
          <p:spPr>
            <a:xfrm>
              <a:off x="3640064" y="1709289"/>
              <a:ext cx="4883727" cy="2881746"/>
            </a:xfrm>
            <a:prstGeom prst="wave">
              <a:avLst>
                <a:gd name="adj1" fmla="val 7212"/>
                <a:gd name="adj2" fmla="val 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56909" y="2180344"/>
              <a:ext cx="1814946" cy="19396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842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903" y="537517"/>
            <a:ext cx="9059813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দ্বারা কী ধরনের যৌগ নির্দেশ করা হয়েছে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70368" y="1683348"/>
            <a:ext cx="3583484" cy="2677871"/>
            <a:chOff x="4468581" y="1783548"/>
            <a:chExt cx="3583484" cy="26778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581" y="1783548"/>
              <a:ext cx="3583484" cy="266248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778201" y="3876644"/>
              <a:ext cx="251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কাপড় কাচা সোডা 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371" y="1827340"/>
            <a:ext cx="3132188" cy="2634079"/>
            <a:chOff x="688562" y="1740827"/>
            <a:chExt cx="3132188" cy="26340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62" y="1740827"/>
              <a:ext cx="3132188" cy="2618691"/>
            </a:xfrm>
            <a:prstGeom prst="rect">
              <a:avLst/>
            </a:prstGeom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Rectangle 12"/>
            <p:cNvSpPr/>
            <p:nvPr/>
          </p:nvSpPr>
          <p:spPr>
            <a:xfrm>
              <a:off x="858382" y="3728575"/>
              <a:ext cx="11400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সাবান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97928" y="6013531"/>
            <a:ext cx="436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 যৌগ নির্দেশ করা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4037" y="537517"/>
            <a:ext cx="592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যৌগ গুলির রাসায়নিক নাম কী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993" y="4568423"/>
            <a:ext cx="270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স্টিয়ারেট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48146" y="5260203"/>
            <a:ext cx="2909454" cy="651164"/>
            <a:chOff x="748145" y="5486400"/>
            <a:chExt cx="2909454" cy="651164"/>
          </a:xfrm>
        </p:grpSpPr>
        <p:sp>
          <p:nvSpPr>
            <p:cNvPr id="22" name="Flowchart: Off-page Connector 21"/>
            <p:cNvSpPr/>
            <p:nvPr/>
          </p:nvSpPr>
          <p:spPr>
            <a:xfrm rot="10800000">
              <a:off x="748145" y="5486400"/>
              <a:ext cx="2909454" cy="651164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54371" y="5550372"/>
                  <a:ext cx="24916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𝟏𝟕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𝟑𝟓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𝑪𝑶𝑶𝑵𝒂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71" y="5550372"/>
                  <a:ext cx="249167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456219" y="4624346"/>
            <a:ext cx="421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কার্বনেট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.10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 পানি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79988" y="5260203"/>
            <a:ext cx="2973880" cy="667211"/>
            <a:chOff x="748144" y="5486400"/>
            <a:chExt cx="2973880" cy="667211"/>
          </a:xfrm>
        </p:grpSpPr>
        <p:sp>
          <p:nvSpPr>
            <p:cNvPr id="26" name="Flowchart: Off-page Connector 25"/>
            <p:cNvSpPr/>
            <p:nvPr/>
          </p:nvSpPr>
          <p:spPr>
            <a:xfrm rot="10800000">
              <a:off x="748145" y="5486400"/>
              <a:ext cx="2909454" cy="651164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8144" y="5630391"/>
                  <a:ext cx="29738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𝑵𝒂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.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𝑶</m:t>
                      </m:r>
                    </m:oMath>
                  </a14:m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44" y="5630391"/>
                  <a:ext cx="2973880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91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18" grpId="0" build="p"/>
      <p:bldP spid="1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6" y="1414468"/>
            <a:ext cx="4876800" cy="30289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86546" y="706582"/>
            <a:ext cx="5514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গুলির নাম বলতে পার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837" y="4797360"/>
            <a:ext cx="22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লবণ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613312" y="5716802"/>
            <a:ext cx="9029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 দিয়ে নিচের  লিংকে ক্লিক করে  ভিডিওটি দেখুন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https://www.youtube.com/watch?v=8pif_ECFsLQ</a:t>
            </a:r>
          </a:p>
        </p:txBody>
      </p:sp>
    </p:spTree>
    <p:extLst>
      <p:ext uri="{BB962C8B-B14F-4D97-AF65-F5344CB8AC3E}">
        <p14:creationId xmlns:p14="http://schemas.microsoft.com/office/powerpoint/2010/main" val="17027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43745" y="2158186"/>
            <a:ext cx="4751492" cy="2275269"/>
            <a:chOff x="3643745" y="2158186"/>
            <a:chExt cx="4751492" cy="22752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745" y="2158186"/>
              <a:ext cx="1884219" cy="2275269"/>
            </a:xfrm>
            <a:prstGeom prst="ellipse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12829" r="6949" b="28191"/>
            <a:stretch/>
          </p:blipFill>
          <p:spPr>
            <a:xfrm>
              <a:off x="5929745" y="2332929"/>
              <a:ext cx="2465492" cy="1925782"/>
            </a:xfrm>
            <a:prstGeom prst="ellipse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22072" y="845127"/>
            <a:ext cx="479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আলোচোনার বিষয়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818" y="5430981"/>
            <a:ext cx="250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ক্ষার ও লবন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983" y="1191490"/>
            <a:ext cx="180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191490" y="2590800"/>
            <a:ext cx="3491345" cy="637309"/>
          </a:xfrm>
          <a:prstGeom prst="downArrowCallout">
            <a:avLst>
              <a:gd name="adj1" fmla="val 1174"/>
              <a:gd name="adj2" fmla="val 248913"/>
              <a:gd name="adj3" fmla="val 11667"/>
              <a:gd name="adj4" fmla="val 78020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 .......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220" y="3671454"/>
            <a:ext cx="508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ক্ষারের ধর্ম ও বৈশষ্ট্য বলতে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220" y="4407186"/>
            <a:ext cx="536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ক্ষারের ব্যবহার ব্যাখ্যা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219" y="5142918"/>
            <a:ext cx="605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লবণের ধর্ম ও ব্যবহার বর্ননা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69" y="1717964"/>
            <a:ext cx="2654011" cy="4087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09" y="484908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প্রক্রিয়াটি লক্ষ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234" y="468565"/>
            <a:ext cx="707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প্রক্রিয়াটি দ্বারা কী নির্দেশ করা হয়েছে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853" y="5805142"/>
            <a:ext cx="196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ধর্ম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835" y="2937085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 কটু স্বাদযুক্ত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3491" y="3610325"/>
            <a:ext cx="55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 লাল নীটমাস কাগজকে নীল করে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0" y="2249633"/>
            <a:ext cx="4762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7165" y="3951009"/>
                <a:ext cx="595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65" y="3951009"/>
                <a:ext cx="595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6767" y="3750663"/>
                <a:ext cx="595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67" y="3750663"/>
                <a:ext cx="5957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3091" y="4396449"/>
                <a:ext cx="595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1" y="4396449"/>
                <a:ext cx="5957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2911" y="4244232"/>
                <a:ext cx="595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1" y="4244232"/>
                <a:ext cx="595746" cy="369332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23309" y="4613564"/>
                <a:ext cx="595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09" y="4613564"/>
                <a:ext cx="595746" cy="369332"/>
              </a:xfrm>
              <a:prstGeom prst="rect">
                <a:avLst/>
              </a:prstGeom>
              <a:blipFill>
                <a:blip r:embed="rId7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79963" y="586011"/>
            <a:ext cx="644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 পানিতে দ্রবীভূত করলে কী ঘটে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2253" y="4320341"/>
                <a:ext cx="5334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 জলীয় দ্রবণে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 দেয়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3" y="4320341"/>
                <a:ext cx="5334001" cy="646331"/>
              </a:xfrm>
              <a:prstGeom prst="rect">
                <a:avLst/>
              </a:prstGeom>
              <a:blipFill>
                <a:blip r:embed="rId8"/>
                <a:stretch>
                  <a:fillRect l="-3429" t="-13208" r="-205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01689" y="3427497"/>
            <a:ext cx="465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ক্ষারের জলীয় দ্রবণ পিচ্ছিল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06" y="1741343"/>
            <a:ext cx="3476625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963" y="586011"/>
            <a:ext cx="719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 ও এসিড একত্রে মিশ্রিত করলে কী ঘটে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2508" y="4760539"/>
            <a:ext cx="418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 ধর্ম প্রশমিত হয়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52353" y="5854316"/>
                <a:ext cx="56457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Cl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353" y="5854316"/>
                <a:ext cx="5645729" cy="584775"/>
              </a:xfrm>
              <a:prstGeom prst="rect">
                <a:avLst/>
              </a:prstGeom>
              <a:blipFill>
                <a:blip r:embed="rId3"/>
                <a:stretch>
                  <a:fillRect l="-28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611</Words>
  <Application>Microsoft Office PowerPoint</Application>
  <PresentationFormat>Widescreen</PresentationFormat>
  <Paragraphs>152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Zubaidur Rahman</dc:creator>
  <cp:lastModifiedBy>Zubaidur Rahman</cp:lastModifiedBy>
  <cp:revision>120</cp:revision>
  <dcterms:created xsi:type="dcterms:W3CDTF">2018-11-21T17:11:51Z</dcterms:created>
  <dcterms:modified xsi:type="dcterms:W3CDTF">2019-02-06T14:12:19Z</dcterms:modified>
</cp:coreProperties>
</file>